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C80F1-C041-4B15-8A14-A0872D7D2A3C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854B-06BE-4FDC-9A47-0E6149EE3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lgerian" pitchFamily="82" charset="0"/>
              </a:rPr>
              <a:t>Glimpses  of the </a:t>
            </a:r>
            <a:r>
              <a:rPr lang="en-US" sz="3200" b="1" dirty="0" smtClean="0">
                <a:solidFill>
                  <a:srgbClr val="002060"/>
                </a:solidFill>
                <a:latin typeface="Algerian" pitchFamily="82" charset="0"/>
              </a:rPr>
              <a:t>past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lgerian" pitchFamily="82" charset="0"/>
              </a:rPr>
              <a:t>Module 4</a:t>
            </a:r>
            <a:endParaRPr lang="en-US" sz="3200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pic>
        <p:nvPicPr>
          <p:cNvPr id="1026" name="Picture 2" descr="C:\Users\Student\Desktop\Web comes 2 class\th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19200"/>
            <a:ext cx="4038600" cy="5029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352800" y="381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2" descr="C:\Users\Student\Desktop\Web comes 2 class\th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810000"/>
            <a:ext cx="4114800" cy="2362200"/>
          </a:xfrm>
          <a:prstGeom prst="rect">
            <a:avLst/>
          </a:prstGeom>
          <a:noFill/>
        </p:spPr>
      </p:pic>
      <p:pic>
        <p:nvPicPr>
          <p:cNvPr id="6" name="Picture 3" descr="C:\Users\Student\Desktop\Web comes 2 class\th (1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219200"/>
            <a:ext cx="41148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Narration/ Reported Speech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There are two ways of reporting what a person has said : direct and indirect.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Direct Speech</a:t>
            </a:r>
          </a:p>
          <a:p>
            <a:pPr algn="just"/>
            <a:r>
              <a:rPr lang="en-US" sz="2400" dirty="0">
                <a:solidFill>
                  <a:srgbClr val="7030A0"/>
                </a:solidFill>
              </a:rPr>
              <a:t>In direct speech, we repeat the original speaker’s exact words, e.g. He said</a:t>
            </a:r>
            <a:r>
              <a:rPr lang="en-US" sz="2400" dirty="0" smtClean="0">
                <a:solidFill>
                  <a:srgbClr val="7030A0"/>
                </a:solidFill>
              </a:rPr>
              <a:t>, “I </a:t>
            </a:r>
            <a:r>
              <a:rPr lang="en-US" sz="2400" dirty="0">
                <a:solidFill>
                  <a:srgbClr val="7030A0"/>
                </a:solidFill>
              </a:rPr>
              <a:t>have lost my books”.</a:t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Remarks thus repeated are placed between inverted commas and a comma is placed immediately before the remark. Direct speech is found in conversations in books, in plays and in quotations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Indirect Speech</a:t>
            </a:r>
          </a:p>
          <a:p>
            <a:pPr algn="just"/>
            <a:r>
              <a:rPr lang="en-US" sz="2400" dirty="0" smtClean="0">
                <a:solidFill>
                  <a:srgbClr val="7030A0"/>
                </a:solidFill>
              </a:rPr>
              <a:t>In indirect speech, we give the exact meaning of a remark or a speech, without necessarily using the speaker’s exact words.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e.g. He said (that) he had lost his books.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There is no comma after say in indirect speech. That can usually be omitted after say and tell + object.</a:t>
            </a:r>
          </a:p>
          <a:p>
            <a:pPr algn="just"/>
            <a:endParaRPr lang="en-US" sz="2400" dirty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en-US" sz="2400" dirty="0">
                <a:solidFill>
                  <a:srgbClr val="7030A0"/>
                </a:solidFill>
              </a:rPr>
              <a:t/>
            </a:r>
            <a:br>
              <a:rPr lang="en-US" sz="2400" dirty="0">
                <a:solidFill>
                  <a:srgbClr val="7030A0"/>
                </a:solidFill>
              </a:rPr>
            </a:b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3800" b="1" dirty="0" smtClean="0">
                <a:solidFill>
                  <a:srgbClr val="7030A0"/>
                </a:solidFill>
              </a:rPr>
              <a:t>Parts </a:t>
            </a:r>
            <a:r>
              <a:rPr lang="en-US" sz="3800" b="1" dirty="0">
                <a:solidFill>
                  <a:srgbClr val="7030A0"/>
                </a:solidFill>
              </a:rPr>
              <a:t>of Narration Sentence</a:t>
            </a:r>
            <a:br>
              <a:rPr lang="en-US" sz="3800" b="1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7030A0"/>
                </a:solidFill>
              </a:rPr>
              <a:t>A narration sentence has two parts. These are                                                          ,</a:t>
            </a:r>
          </a:p>
          <a:p>
            <a:r>
              <a:rPr lang="en-US" sz="3800" dirty="0">
                <a:solidFill>
                  <a:srgbClr val="7030A0"/>
                </a:solidFill>
              </a:rPr>
              <a:t>Reporting Verb</a:t>
            </a:r>
          </a:p>
          <a:p>
            <a:r>
              <a:rPr lang="en-US" sz="3800" dirty="0">
                <a:solidFill>
                  <a:srgbClr val="7030A0"/>
                </a:solidFill>
              </a:rPr>
              <a:t>Reported </a:t>
            </a:r>
            <a:r>
              <a:rPr lang="en-US" sz="3800" dirty="0" smtClean="0">
                <a:solidFill>
                  <a:srgbClr val="7030A0"/>
                </a:solidFill>
              </a:rPr>
              <a:t>Speech</a:t>
            </a:r>
          </a:p>
          <a:p>
            <a:pPr>
              <a:buNone/>
            </a:pPr>
            <a:endParaRPr lang="en-US" sz="38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3800" b="1" dirty="0">
                <a:solidFill>
                  <a:srgbClr val="7030A0"/>
                </a:solidFill>
              </a:rPr>
              <a:t>1.Reported Speech</a:t>
            </a:r>
            <a:r>
              <a:rPr lang="en-US" sz="3800" dirty="0">
                <a:solidFill>
                  <a:srgbClr val="7030A0"/>
                </a:solidFill>
              </a:rPr>
              <a:t/>
            </a:r>
            <a:br>
              <a:rPr lang="en-US" sz="3800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7030A0"/>
                </a:solidFill>
              </a:rPr>
              <a:t>The part of the narration sentence which is in the inverted called reported speech</a:t>
            </a:r>
            <a:r>
              <a:rPr lang="en-US" sz="38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en-US" sz="3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3800" b="1" dirty="0" smtClean="0">
                <a:solidFill>
                  <a:srgbClr val="7030A0"/>
                </a:solidFill>
              </a:rPr>
              <a:t>2</a:t>
            </a:r>
            <a:r>
              <a:rPr lang="en-US" sz="3800" b="1" dirty="0">
                <a:solidFill>
                  <a:srgbClr val="7030A0"/>
                </a:solidFill>
              </a:rPr>
              <a:t>. Reporting Verb</a:t>
            </a:r>
            <a:r>
              <a:rPr lang="en-US" sz="3800" dirty="0">
                <a:solidFill>
                  <a:srgbClr val="7030A0"/>
                </a:solidFill>
              </a:rPr>
              <a:t/>
            </a:r>
            <a:br>
              <a:rPr lang="en-US" sz="3800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7030A0"/>
                </a:solidFill>
              </a:rPr>
              <a:t>The part which is outside the inverted commas is called reporting </a:t>
            </a:r>
            <a:r>
              <a:rPr lang="en-US" sz="3800" dirty="0" smtClean="0">
                <a:solidFill>
                  <a:srgbClr val="7030A0"/>
                </a:solidFill>
              </a:rPr>
              <a:t>verb.</a:t>
            </a:r>
            <a:r>
              <a:rPr lang="en-US" sz="3800" dirty="0">
                <a:solidFill>
                  <a:srgbClr val="7030A0"/>
                </a:solidFill>
              </a:rPr>
              <a:t/>
            </a:r>
            <a:br>
              <a:rPr lang="en-US" sz="3800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7030A0"/>
                </a:solidFill>
              </a:rPr>
              <a:t>e.g</a:t>
            </a:r>
            <a:r>
              <a:rPr lang="en-US" sz="38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en-US" sz="3800" u="sng" dirty="0" smtClean="0">
                <a:solidFill>
                  <a:srgbClr val="7030A0"/>
                </a:solidFill>
              </a:rPr>
              <a:t>She says to him</a:t>
            </a:r>
            <a:r>
              <a:rPr lang="en-US" sz="3800" dirty="0" smtClean="0">
                <a:solidFill>
                  <a:srgbClr val="7030A0"/>
                </a:solidFill>
              </a:rPr>
              <a:t>, “</a:t>
            </a:r>
            <a:r>
              <a:rPr lang="en-US" sz="3800" u="sng" dirty="0" smtClean="0">
                <a:solidFill>
                  <a:srgbClr val="7030A0"/>
                </a:solidFill>
              </a:rPr>
              <a:t>I am going to school</a:t>
            </a:r>
            <a:r>
              <a:rPr lang="en-US" sz="3800" dirty="0" smtClean="0">
                <a:solidFill>
                  <a:srgbClr val="7030A0"/>
                </a:solidFill>
              </a:rPr>
              <a:t>”.</a:t>
            </a:r>
          </a:p>
          <a:p>
            <a:pPr>
              <a:buNone/>
            </a:pPr>
            <a:endParaRPr lang="en-US" sz="38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3800" dirty="0" smtClean="0">
                <a:solidFill>
                  <a:srgbClr val="7030A0"/>
                </a:solidFill>
              </a:rPr>
              <a:t>Reporting Verb		Reporting Speech</a:t>
            </a:r>
            <a:endParaRPr lang="en-US" sz="38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3800" dirty="0" smtClean="0">
                <a:solidFill>
                  <a:srgbClr val="7030A0"/>
                </a:solidFill>
              </a:rPr>
              <a:t/>
            </a:r>
            <a:br>
              <a:rPr lang="en-US" sz="3800" dirty="0" smtClean="0">
                <a:solidFill>
                  <a:srgbClr val="7030A0"/>
                </a:solidFill>
              </a:rPr>
            </a:br>
            <a:endParaRPr lang="en-US" sz="3800" dirty="0">
              <a:solidFill>
                <a:srgbClr val="7030A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066800" y="5029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124200" y="5029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m23.png"/>
          <p:cNvPicPr>
            <a:picLocks noGrp="1" noChangeAspect="1"/>
          </p:cNvPicPr>
          <p:nvPr>
            <p:ph idx="1"/>
          </p:nvPr>
        </p:nvPicPr>
        <p:blipFill>
          <a:blip r:embed="rId2"/>
          <a:srcRect t="11628" b="6977"/>
          <a:stretch>
            <a:fillRect/>
          </a:stretch>
        </p:blipFill>
        <p:spPr>
          <a:xfrm>
            <a:off x="0" y="457200"/>
            <a:ext cx="9144000" cy="586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m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491" b="5830"/>
          <a:stretch>
            <a:fillRect/>
          </a:stretch>
        </p:blipFill>
        <p:spPr>
          <a:xfrm>
            <a:off x="762000" y="381000"/>
            <a:ext cx="7619999" cy="5943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Study these examples.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First farmer </a:t>
            </a:r>
            <a:r>
              <a:rPr lang="en-US" sz="2400" dirty="0" smtClean="0">
                <a:solidFill>
                  <a:srgbClr val="7030A0"/>
                </a:solidFill>
              </a:rPr>
              <a:t>: “Why are your men taking away the entire crop?”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Second farmer </a:t>
            </a:r>
            <a:r>
              <a:rPr lang="en-US" sz="2400" dirty="0" smtClean="0">
                <a:solidFill>
                  <a:srgbClr val="7030A0"/>
                </a:solidFill>
              </a:rPr>
              <a:t>: “Your men have taken away everything.”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Officer </a:t>
            </a:r>
            <a:r>
              <a:rPr lang="en-US" sz="2400" dirty="0" smtClean="0">
                <a:solidFill>
                  <a:srgbClr val="7030A0"/>
                </a:solidFill>
              </a:rPr>
              <a:t>: “You are still in arrears. If you don’t pay tax next week, I’ll send you to jail.”</a:t>
            </a:r>
          </a:p>
          <a:p>
            <a:pPr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The first farmer </a:t>
            </a:r>
            <a:r>
              <a:rPr lang="en-US" sz="2400" u="sng" dirty="0" smtClean="0">
                <a:solidFill>
                  <a:srgbClr val="7030A0"/>
                </a:solidFill>
              </a:rPr>
              <a:t>asked </a:t>
            </a:r>
            <a:r>
              <a:rPr lang="en-US" sz="2400" dirty="0" smtClean="0">
                <a:solidFill>
                  <a:srgbClr val="7030A0"/>
                </a:solidFill>
              </a:rPr>
              <a:t>the officer why </a:t>
            </a:r>
            <a:r>
              <a:rPr lang="en-US" sz="2400" u="sng" dirty="0" smtClean="0">
                <a:solidFill>
                  <a:srgbClr val="7030A0"/>
                </a:solidFill>
              </a:rPr>
              <a:t>his </a:t>
            </a:r>
            <a:r>
              <a:rPr lang="en-US" sz="2400" dirty="0" smtClean="0">
                <a:solidFill>
                  <a:srgbClr val="7030A0"/>
                </a:solidFill>
              </a:rPr>
              <a:t>men </a:t>
            </a:r>
            <a:r>
              <a:rPr lang="en-US" sz="2400" u="sng" dirty="0" smtClean="0">
                <a:solidFill>
                  <a:srgbClr val="7030A0"/>
                </a:solidFill>
              </a:rPr>
              <a:t>were </a:t>
            </a:r>
            <a:r>
              <a:rPr lang="en-US" sz="2400" dirty="0" smtClean="0">
                <a:solidFill>
                  <a:srgbClr val="7030A0"/>
                </a:solidFill>
              </a:rPr>
              <a:t>taking away the entire crop</a:t>
            </a:r>
            <a:r>
              <a:rPr lang="en-US" sz="2400" u="sng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The second farmer </a:t>
            </a:r>
            <a:r>
              <a:rPr lang="en-US" sz="2400" u="sng" dirty="0" smtClean="0">
                <a:solidFill>
                  <a:srgbClr val="7030A0"/>
                </a:solidFill>
              </a:rPr>
              <a:t>said </a:t>
            </a:r>
            <a:r>
              <a:rPr lang="en-US" sz="2400" dirty="0" smtClean="0">
                <a:solidFill>
                  <a:srgbClr val="7030A0"/>
                </a:solidFill>
              </a:rPr>
              <a:t>that </a:t>
            </a:r>
            <a:r>
              <a:rPr lang="en-US" sz="2400" u="sng" dirty="0" smtClean="0">
                <a:solidFill>
                  <a:srgbClr val="7030A0"/>
                </a:solidFill>
              </a:rPr>
              <a:t>their </a:t>
            </a:r>
            <a:r>
              <a:rPr lang="en-US" sz="2400" dirty="0" smtClean="0">
                <a:solidFill>
                  <a:srgbClr val="7030A0"/>
                </a:solidFill>
              </a:rPr>
              <a:t>men </a:t>
            </a:r>
            <a:r>
              <a:rPr lang="en-US" sz="2400" u="sng" dirty="0" smtClean="0">
                <a:solidFill>
                  <a:srgbClr val="7030A0"/>
                </a:solidFill>
              </a:rPr>
              <a:t>had taken </a:t>
            </a:r>
            <a:r>
              <a:rPr lang="en-US" sz="2400" dirty="0" smtClean="0">
                <a:solidFill>
                  <a:srgbClr val="7030A0"/>
                </a:solidFill>
              </a:rPr>
              <a:t>away everything.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The officer </a:t>
            </a:r>
            <a:r>
              <a:rPr lang="en-US" sz="2400" u="sng" dirty="0" smtClean="0">
                <a:solidFill>
                  <a:srgbClr val="7030A0"/>
                </a:solidFill>
              </a:rPr>
              <a:t>replied </a:t>
            </a:r>
            <a:r>
              <a:rPr lang="en-US" sz="2400" dirty="0" smtClean="0">
                <a:solidFill>
                  <a:srgbClr val="7030A0"/>
                </a:solidFill>
              </a:rPr>
              <a:t>that </a:t>
            </a:r>
            <a:r>
              <a:rPr lang="en-US" sz="2400" u="sng" dirty="0" smtClean="0">
                <a:solidFill>
                  <a:srgbClr val="7030A0"/>
                </a:solidFill>
              </a:rPr>
              <a:t>they were </a:t>
            </a:r>
            <a:r>
              <a:rPr lang="en-US" sz="2400" dirty="0" smtClean="0">
                <a:solidFill>
                  <a:srgbClr val="7030A0"/>
                </a:solidFill>
              </a:rPr>
              <a:t>still in arrears and </a:t>
            </a:r>
            <a:r>
              <a:rPr lang="en-US" sz="2400" u="sng" dirty="0" smtClean="0">
                <a:solidFill>
                  <a:srgbClr val="7030A0"/>
                </a:solidFill>
              </a:rPr>
              <a:t>warned </a:t>
            </a:r>
            <a:r>
              <a:rPr lang="en-US" sz="2400" dirty="0" smtClean="0">
                <a:solidFill>
                  <a:srgbClr val="7030A0"/>
                </a:solidFill>
              </a:rPr>
              <a:t>them that if</a:t>
            </a:r>
            <a:r>
              <a:rPr lang="en-US" sz="2400" u="sng" dirty="0" smtClean="0">
                <a:solidFill>
                  <a:srgbClr val="7030A0"/>
                </a:solidFill>
              </a:rPr>
              <a:t> they did </a:t>
            </a:r>
            <a:r>
              <a:rPr lang="en-US" sz="2400" dirty="0" smtClean="0">
                <a:solidFill>
                  <a:srgbClr val="7030A0"/>
                </a:solidFill>
              </a:rPr>
              <a:t>not pay tax </a:t>
            </a:r>
            <a:r>
              <a:rPr lang="en-US" sz="2400" u="sng" dirty="0" smtClean="0">
                <a:solidFill>
                  <a:srgbClr val="7030A0"/>
                </a:solidFill>
              </a:rPr>
              <a:t>the following week</a:t>
            </a:r>
            <a:r>
              <a:rPr lang="en-US" sz="2400" dirty="0" smtClean="0">
                <a:solidFill>
                  <a:srgbClr val="7030A0"/>
                </a:solidFill>
              </a:rPr>
              <a:t>, he (the officer) </a:t>
            </a:r>
            <a:r>
              <a:rPr lang="en-US" sz="2400" u="sng" dirty="0" smtClean="0">
                <a:solidFill>
                  <a:srgbClr val="7030A0"/>
                </a:solidFill>
              </a:rPr>
              <a:t>would</a:t>
            </a:r>
            <a:r>
              <a:rPr lang="en-US" sz="2400" dirty="0" smtClean="0">
                <a:solidFill>
                  <a:srgbClr val="7030A0"/>
                </a:solidFill>
              </a:rPr>
              <a:t> send </a:t>
            </a:r>
            <a:r>
              <a:rPr lang="en-US" sz="2400" u="sng" dirty="0" smtClean="0">
                <a:solidFill>
                  <a:srgbClr val="7030A0"/>
                </a:solidFill>
              </a:rPr>
              <a:t>them </a:t>
            </a:r>
            <a:r>
              <a:rPr lang="en-US" sz="2400" dirty="0" smtClean="0">
                <a:solidFill>
                  <a:srgbClr val="7030A0"/>
                </a:solidFill>
              </a:rPr>
              <a:t>(the farmers) to jail.</a:t>
            </a:r>
          </a:p>
          <a:p>
            <a:pPr>
              <a:buNone/>
            </a:pPr>
            <a:endParaRPr lang="en-US" sz="2400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/>
            </a:r>
            <a:br>
              <a:rPr lang="en-US" sz="3200" b="1" dirty="0" smtClean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>Change the following sentences into indirect speech.</a:t>
            </a:r>
            <a:br>
              <a:rPr lang="en-US" sz="3200" b="1" dirty="0" smtClean="0">
                <a:solidFill>
                  <a:srgbClr val="7030A0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just"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(</a:t>
            </a:r>
            <a:r>
              <a:rPr lang="en-US" sz="2800" dirty="0" err="1" smtClean="0">
                <a:solidFill>
                  <a:srgbClr val="7030A0"/>
                </a:solidFill>
              </a:rPr>
              <a:t>i</a:t>
            </a:r>
            <a:r>
              <a:rPr lang="en-US" sz="2800" dirty="0" smtClean="0">
                <a:solidFill>
                  <a:srgbClr val="7030A0"/>
                </a:solidFill>
              </a:rPr>
              <a:t>). First man : “We must educate our brothers.”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	Second man : “And try to improve their material conditions.”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	Third man : “For that we must convey our grievances to the British Parliament.”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The first man said that_____________________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The second man added that ________________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The third man suggested that _______________</a:t>
            </a:r>
          </a:p>
          <a:p>
            <a:pPr algn="just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(ii). First soldier : “The white soldier gets huge pay, mansions and servants.”</a:t>
            </a:r>
          </a:p>
          <a:p>
            <a:pPr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Second soldier : “We get a pittance and slow promotions.”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Third soldier : “Who are the British to abolish our customs?”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The first soldier said that __________________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The second soldier remarked that ___________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The third soldier asked 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533400"/>
            <a:ext cx="8229600" cy="5791200"/>
          </a:xfr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Algerian" pitchFamily="82" charset="0"/>
              </a:rPr>
              <a:t>End of Module </a:t>
            </a:r>
            <a:r>
              <a:rPr lang="en-US" sz="4000" dirty="0">
                <a:solidFill>
                  <a:srgbClr val="002060"/>
                </a:solidFill>
                <a:latin typeface="Algerian" pitchFamily="82" charset="0"/>
              </a:rPr>
              <a:t>4</a:t>
            </a:r>
            <a:endParaRPr lang="en-US" sz="4000" dirty="0">
              <a:solidFill>
                <a:srgbClr val="00206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167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Narration/ Reported Speech</vt:lpstr>
      <vt:lpstr>Slide 3</vt:lpstr>
      <vt:lpstr>Slide 4</vt:lpstr>
      <vt:lpstr>Slide 5</vt:lpstr>
      <vt:lpstr>Slide 6</vt:lpstr>
      <vt:lpstr> Change the following sentences into indirect speech. 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8</cp:revision>
  <dcterms:created xsi:type="dcterms:W3CDTF">2020-04-28T16:07:08Z</dcterms:created>
  <dcterms:modified xsi:type="dcterms:W3CDTF">2020-04-28T16:53:19Z</dcterms:modified>
</cp:coreProperties>
</file>